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2" r:id="rId7"/>
    <p:sldId id="261" r:id="rId8"/>
    <p:sldId id="267" r:id="rId9"/>
    <p:sldId id="268" r:id="rId10"/>
    <p:sldId id="263" r:id="rId11"/>
    <p:sldId id="266" r:id="rId12"/>
    <p:sldId id="264" r:id="rId13"/>
    <p:sldId id="265" r:id="rId14"/>
    <p:sldId id="260" r:id="rId15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ECE"/>
    <a:srgbClr val="F4F6FE"/>
    <a:srgbClr val="16E5FD"/>
    <a:srgbClr val="27A658"/>
    <a:srgbClr val="FDE39C"/>
    <a:srgbClr val="B6CFFB"/>
    <a:srgbClr val="929292"/>
    <a:srgbClr val="666666"/>
    <a:srgbClr val="D1B781"/>
    <a:srgbClr val="FF7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EB0098-18C9-47FE-AAB0-D5B8B57C1C6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87C5E27-67FA-4DF9-AFFE-F1656CEBF861}">
      <dgm:prSet phldrT="[Texte]" custT="1"/>
      <dgm:spPr>
        <a:xfrm>
          <a:off x="145654" y="2002199"/>
          <a:ext cx="1304789" cy="11437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Achat d’insertion</a:t>
          </a:r>
        </a:p>
      </dgm:t>
    </dgm:pt>
    <dgm:pt modelId="{EDCE666C-1E19-418E-9235-0C878A79F896}" type="parTrans" cxnId="{ED859072-4B1C-4B21-BEFE-51EB50EAE812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2DE9A0EE-70BC-4E2D-853D-ADC1EF406C41}" type="sibTrans" cxnId="{ED859072-4B1C-4B21-BEFE-51EB50EAE812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181FF88A-064A-4073-A829-008383020A52}">
      <dgm:prSet phldrT="[Texte]" custT="1"/>
      <dgm:spPr>
        <a:xfrm>
          <a:off x="1742972" y="1606941"/>
          <a:ext cx="1304789" cy="11437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Marchés réservés</a:t>
          </a:r>
        </a:p>
      </dgm:t>
    </dgm:pt>
    <dgm:pt modelId="{268D260E-1DE8-4DC9-845A-1DCC922F84BA}" type="parTrans" cxnId="{E8E821F3-5B2B-4608-A139-AB5BC2053F86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1147A8BA-0530-4CD5-8C3E-D28486AF63C1}" type="sibTrans" cxnId="{E8E821F3-5B2B-4608-A139-AB5BC2053F86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DE0DB9D4-D1A8-4D24-B8D0-F6992C673200}">
      <dgm:prSet phldrT="[Texte]" custT="1"/>
      <dgm:spPr>
        <a:xfrm>
          <a:off x="3340289" y="1211683"/>
          <a:ext cx="1304789" cy="11437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Clause sociale d’insertion</a:t>
          </a:r>
        </a:p>
      </dgm:t>
    </dgm:pt>
    <dgm:pt modelId="{1B2A6C57-4FEF-4928-BC31-C9B5FE3582CE}" type="parTrans" cxnId="{57F87E5E-220C-48D7-BDC9-7589D922E28F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603F271B-0094-481E-957D-0BCC8C6B4D66}" type="sibTrans" cxnId="{57F87E5E-220C-48D7-BDC9-7589D922E28F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E770611B-FC5C-4604-A3D0-05E22A899F50}">
      <dgm:prSet phldrT="[Texte]" custT="1"/>
      <dgm:spPr>
        <a:xfrm>
          <a:off x="4937607" y="816426"/>
          <a:ext cx="1304789" cy="11437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Clause sociale</a:t>
          </a:r>
        </a:p>
      </dgm:t>
    </dgm:pt>
    <dgm:pt modelId="{6245859A-025D-4EA7-861F-CE93AF3F355D}" type="parTrans" cxnId="{8B8C820B-2FF5-4510-88F9-4243AF0F718C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1AD99502-F272-4689-99D1-05F1137E9440}" type="sibTrans" cxnId="{8B8C820B-2FF5-4510-88F9-4243AF0F718C}">
      <dgm:prSet/>
      <dgm:spPr/>
      <dgm:t>
        <a:bodyPr/>
        <a:lstStyle/>
        <a:p>
          <a:endParaRPr lang="fr-FR" sz="1200">
            <a:latin typeface="Marianne" panose="02000000000000000000" pitchFamily="50" charset="0"/>
          </a:endParaRPr>
        </a:p>
      </dgm:t>
    </dgm:pt>
    <dgm:pt modelId="{21A5D3F4-1A47-46DA-9BEB-24C811B4FAC6}" type="pres">
      <dgm:prSet presAssocID="{7CEB0098-18C9-47FE-AAB0-D5B8B57C1C65}" presName="rootnode" presStyleCnt="0">
        <dgm:presLayoutVars>
          <dgm:chMax/>
          <dgm:chPref/>
          <dgm:dir/>
          <dgm:animLvl val="lvl"/>
        </dgm:presLayoutVars>
      </dgm:prSet>
      <dgm:spPr/>
    </dgm:pt>
    <dgm:pt modelId="{FB3857E8-C470-4714-B4D6-5FFE991D7810}" type="pres">
      <dgm:prSet presAssocID="{587C5E27-67FA-4DF9-AFFE-F1656CEBF861}" presName="composite" presStyleCnt="0"/>
      <dgm:spPr/>
    </dgm:pt>
    <dgm:pt modelId="{F898586F-9E00-4B8B-8131-676DC844B6C0}" type="pres">
      <dgm:prSet presAssocID="{587C5E27-67FA-4DF9-AFFE-F1656CEBF861}" presName="LShape" presStyleLbl="alignNode1" presStyleIdx="0" presStyleCnt="7"/>
      <dgm:spPr>
        <a:xfrm rot="5400000">
          <a:off x="290638" y="1570377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E3B582-BDE5-4381-82A4-AEBA2E899055}" type="pres">
      <dgm:prSet presAssocID="{587C5E27-67FA-4DF9-AFFE-F1656CEBF8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E21A8F0-33D9-47CE-861A-DF610EEDBA87}" type="pres">
      <dgm:prSet presAssocID="{587C5E27-67FA-4DF9-AFFE-F1656CEBF861}" presName="Triangle" presStyleLbl="alignNode1" presStyleIdx="1" presStyleCnt="7"/>
      <dgm:spPr>
        <a:xfrm>
          <a:off x="1204257" y="1463976"/>
          <a:ext cx="246186" cy="246186"/>
        </a:xfrm>
        <a:prstGeom prst="triangle">
          <a:avLst>
            <a:gd name="adj" fmla="val 10000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0EB79F-F292-4FCF-AA0A-7A3CCD1E5D69}" type="pres">
      <dgm:prSet presAssocID="{2DE9A0EE-70BC-4E2D-853D-ADC1EF406C41}" presName="sibTrans" presStyleCnt="0"/>
      <dgm:spPr/>
    </dgm:pt>
    <dgm:pt modelId="{28171F3E-7A16-440B-9393-B0CD5DAE4492}" type="pres">
      <dgm:prSet presAssocID="{2DE9A0EE-70BC-4E2D-853D-ADC1EF406C41}" presName="space" presStyleCnt="0"/>
      <dgm:spPr/>
    </dgm:pt>
    <dgm:pt modelId="{59666799-92E7-47ED-A55B-8D794102CDE0}" type="pres">
      <dgm:prSet presAssocID="{181FF88A-064A-4073-A829-008383020A52}" presName="composite" presStyleCnt="0"/>
      <dgm:spPr/>
    </dgm:pt>
    <dgm:pt modelId="{580719E0-CA8F-4E8F-916E-8D9CC8DABD0F}" type="pres">
      <dgm:prSet presAssocID="{181FF88A-064A-4073-A829-008383020A52}" presName="LShape" presStyleLbl="alignNode1" presStyleIdx="2" presStyleCnt="7"/>
      <dgm:spPr>
        <a:xfrm rot="5400000">
          <a:off x="1887956" y="1175119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2F4077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FF9358B-A537-4B27-824D-2BC22F69560C}" type="pres">
      <dgm:prSet presAssocID="{181FF88A-064A-4073-A829-008383020A52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1262188-607F-4E0B-B2E3-8DC1C30EECBE}" type="pres">
      <dgm:prSet presAssocID="{181FF88A-064A-4073-A829-008383020A52}" presName="Triangle" presStyleLbl="alignNode1" presStyleIdx="3" presStyleCnt="7" custLinFactNeighborX="21047" custLinFactNeighborY="1339"/>
      <dgm:spPr>
        <a:xfrm>
          <a:off x="2853390" y="1072014"/>
          <a:ext cx="246186" cy="246186"/>
        </a:xfrm>
        <a:prstGeom prst="triangle">
          <a:avLst>
            <a:gd name="adj" fmla="val 100000"/>
          </a:avLst>
        </a:prstGeom>
        <a:solidFill>
          <a:srgbClr val="2F4077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9F42EC96-FDB2-4583-AC4D-FDA51F4589A6}" type="pres">
      <dgm:prSet presAssocID="{1147A8BA-0530-4CD5-8C3E-D28486AF63C1}" presName="sibTrans" presStyleCnt="0"/>
      <dgm:spPr/>
    </dgm:pt>
    <dgm:pt modelId="{7CFF0AFC-9EE2-4D7C-8882-040DE71ABEBD}" type="pres">
      <dgm:prSet presAssocID="{1147A8BA-0530-4CD5-8C3E-D28486AF63C1}" presName="space" presStyleCnt="0"/>
      <dgm:spPr/>
    </dgm:pt>
    <dgm:pt modelId="{BECB4248-FDFC-41F7-BD06-43F92AAEA7D7}" type="pres">
      <dgm:prSet presAssocID="{DE0DB9D4-D1A8-4D24-B8D0-F6992C673200}" presName="composite" presStyleCnt="0"/>
      <dgm:spPr/>
    </dgm:pt>
    <dgm:pt modelId="{F6F1D5EB-E41A-4E36-AA2D-996E6299D704}" type="pres">
      <dgm:prSet presAssocID="{DE0DB9D4-D1A8-4D24-B8D0-F6992C673200}" presName="LShape" presStyleLbl="alignNode1" presStyleIdx="4" presStyleCnt="7"/>
      <dgm:spPr>
        <a:xfrm rot="5400000">
          <a:off x="3485273" y="779862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D65CD-C896-4906-98EF-847490220BCD}" type="pres">
      <dgm:prSet presAssocID="{DE0DB9D4-D1A8-4D24-B8D0-F6992C67320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ECD0822-70AE-4B13-AB0F-FC2D539C59DF}" type="pres">
      <dgm:prSet presAssocID="{DE0DB9D4-D1A8-4D24-B8D0-F6992C673200}" presName="Triangle" presStyleLbl="alignNode1" presStyleIdx="5" presStyleCnt="7"/>
      <dgm:spPr>
        <a:xfrm>
          <a:off x="4398892" y="673460"/>
          <a:ext cx="246186" cy="246186"/>
        </a:xfrm>
        <a:prstGeom prst="triangle">
          <a:avLst>
            <a:gd name="adj" fmla="val 10000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F719CBF-F2BA-494E-AE9E-F409ED46D482}" type="pres">
      <dgm:prSet presAssocID="{603F271B-0094-481E-957D-0BCC8C6B4D66}" presName="sibTrans" presStyleCnt="0"/>
      <dgm:spPr/>
    </dgm:pt>
    <dgm:pt modelId="{46DE5B85-3584-4CE0-91C8-C8A105172871}" type="pres">
      <dgm:prSet presAssocID="{603F271B-0094-481E-957D-0BCC8C6B4D66}" presName="space" presStyleCnt="0"/>
      <dgm:spPr/>
    </dgm:pt>
    <dgm:pt modelId="{8EEDA217-8F37-41FE-ABB1-259F048F8E8D}" type="pres">
      <dgm:prSet presAssocID="{E770611B-FC5C-4604-A3D0-05E22A899F50}" presName="composite" presStyleCnt="0"/>
      <dgm:spPr/>
    </dgm:pt>
    <dgm:pt modelId="{763578AB-1C7D-4BAA-BC76-039FA8AD61DF}" type="pres">
      <dgm:prSet presAssocID="{E770611B-FC5C-4604-A3D0-05E22A899F50}" presName="LShape" presStyleLbl="alignNode1" presStyleIdx="6" presStyleCnt="7"/>
      <dgm:spPr>
        <a:xfrm rot="5400000">
          <a:off x="5082591" y="384604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2F4077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CA68733-C478-4F6F-B3D0-9DBF7F88BFA2}" type="pres">
      <dgm:prSet presAssocID="{E770611B-FC5C-4604-A3D0-05E22A899F5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F563300-7FF6-4E5E-85FB-77E4887A0278}" type="presOf" srcId="{E770611B-FC5C-4604-A3D0-05E22A899F50}" destId="{ECA68733-C478-4F6F-B3D0-9DBF7F88BFA2}" srcOrd="0" destOrd="0" presId="urn:microsoft.com/office/officeart/2009/3/layout/StepUpProcess"/>
    <dgm:cxn modelId="{8B8C820B-2FF5-4510-88F9-4243AF0F718C}" srcId="{7CEB0098-18C9-47FE-AAB0-D5B8B57C1C65}" destId="{E770611B-FC5C-4604-A3D0-05E22A899F50}" srcOrd="3" destOrd="0" parTransId="{6245859A-025D-4EA7-861F-CE93AF3F355D}" sibTransId="{1AD99502-F272-4689-99D1-05F1137E9440}"/>
    <dgm:cxn modelId="{4CED995B-A347-4A02-AAB1-196378305C0C}" type="presOf" srcId="{7CEB0098-18C9-47FE-AAB0-D5B8B57C1C65}" destId="{21A5D3F4-1A47-46DA-9BEB-24C811B4FAC6}" srcOrd="0" destOrd="0" presId="urn:microsoft.com/office/officeart/2009/3/layout/StepUpProcess"/>
    <dgm:cxn modelId="{57F87E5E-220C-48D7-BDC9-7589D922E28F}" srcId="{7CEB0098-18C9-47FE-AAB0-D5B8B57C1C65}" destId="{DE0DB9D4-D1A8-4D24-B8D0-F6992C673200}" srcOrd="2" destOrd="0" parTransId="{1B2A6C57-4FEF-4928-BC31-C9B5FE3582CE}" sibTransId="{603F271B-0094-481E-957D-0BCC8C6B4D66}"/>
    <dgm:cxn modelId="{ED859072-4B1C-4B21-BEFE-51EB50EAE812}" srcId="{7CEB0098-18C9-47FE-AAB0-D5B8B57C1C65}" destId="{587C5E27-67FA-4DF9-AFFE-F1656CEBF861}" srcOrd="0" destOrd="0" parTransId="{EDCE666C-1E19-418E-9235-0C878A79F896}" sibTransId="{2DE9A0EE-70BC-4E2D-853D-ADC1EF406C41}"/>
    <dgm:cxn modelId="{CD4D7DAA-A043-4EB9-B33E-0725403DCC2E}" type="presOf" srcId="{587C5E27-67FA-4DF9-AFFE-F1656CEBF861}" destId="{0DE3B582-BDE5-4381-82A4-AEBA2E899055}" srcOrd="0" destOrd="0" presId="urn:microsoft.com/office/officeart/2009/3/layout/StepUpProcess"/>
    <dgm:cxn modelId="{4068A7BE-91F6-4EFC-AE0F-AF77C7E1F1C6}" type="presOf" srcId="{DE0DB9D4-D1A8-4D24-B8D0-F6992C673200}" destId="{810D65CD-C896-4906-98EF-847490220BCD}" srcOrd="0" destOrd="0" presId="urn:microsoft.com/office/officeart/2009/3/layout/StepUpProcess"/>
    <dgm:cxn modelId="{765DE3C1-EEA8-4C19-8D14-C9A3ECC8FF71}" type="presOf" srcId="{181FF88A-064A-4073-A829-008383020A52}" destId="{FFF9358B-A537-4B27-824D-2BC22F69560C}" srcOrd="0" destOrd="0" presId="urn:microsoft.com/office/officeart/2009/3/layout/StepUpProcess"/>
    <dgm:cxn modelId="{E8E821F3-5B2B-4608-A139-AB5BC2053F86}" srcId="{7CEB0098-18C9-47FE-AAB0-D5B8B57C1C65}" destId="{181FF88A-064A-4073-A829-008383020A52}" srcOrd="1" destOrd="0" parTransId="{268D260E-1DE8-4DC9-845A-1DCC922F84BA}" sibTransId="{1147A8BA-0530-4CD5-8C3E-D28486AF63C1}"/>
    <dgm:cxn modelId="{AED8DC94-E7AE-4907-BB83-87F615036396}" type="presParOf" srcId="{21A5D3F4-1A47-46DA-9BEB-24C811B4FAC6}" destId="{FB3857E8-C470-4714-B4D6-5FFE991D7810}" srcOrd="0" destOrd="0" presId="urn:microsoft.com/office/officeart/2009/3/layout/StepUpProcess"/>
    <dgm:cxn modelId="{8CCDEF44-9ED1-47C7-B49F-08B48A907126}" type="presParOf" srcId="{FB3857E8-C470-4714-B4D6-5FFE991D7810}" destId="{F898586F-9E00-4B8B-8131-676DC844B6C0}" srcOrd="0" destOrd="0" presId="urn:microsoft.com/office/officeart/2009/3/layout/StepUpProcess"/>
    <dgm:cxn modelId="{4B5EE3A7-8351-4A43-89AD-191682D756ED}" type="presParOf" srcId="{FB3857E8-C470-4714-B4D6-5FFE991D7810}" destId="{0DE3B582-BDE5-4381-82A4-AEBA2E899055}" srcOrd="1" destOrd="0" presId="urn:microsoft.com/office/officeart/2009/3/layout/StepUpProcess"/>
    <dgm:cxn modelId="{3277CC19-7E03-427E-B3E6-8877A1C84A2C}" type="presParOf" srcId="{FB3857E8-C470-4714-B4D6-5FFE991D7810}" destId="{7E21A8F0-33D9-47CE-861A-DF610EEDBA87}" srcOrd="2" destOrd="0" presId="urn:microsoft.com/office/officeart/2009/3/layout/StepUpProcess"/>
    <dgm:cxn modelId="{CF97B5E4-7E52-48AF-999D-5D182D7F6979}" type="presParOf" srcId="{21A5D3F4-1A47-46DA-9BEB-24C811B4FAC6}" destId="{8F0EB79F-F292-4FCF-AA0A-7A3CCD1E5D69}" srcOrd="1" destOrd="0" presId="urn:microsoft.com/office/officeart/2009/3/layout/StepUpProcess"/>
    <dgm:cxn modelId="{093B9DD7-4E97-4132-AD9C-83CC48102EB2}" type="presParOf" srcId="{8F0EB79F-F292-4FCF-AA0A-7A3CCD1E5D69}" destId="{28171F3E-7A16-440B-9393-B0CD5DAE4492}" srcOrd="0" destOrd="0" presId="urn:microsoft.com/office/officeart/2009/3/layout/StepUpProcess"/>
    <dgm:cxn modelId="{81C50059-BE3C-4E02-8ECD-00E9AA4CFCB2}" type="presParOf" srcId="{21A5D3F4-1A47-46DA-9BEB-24C811B4FAC6}" destId="{59666799-92E7-47ED-A55B-8D794102CDE0}" srcOrd="2" destOrd="0" presId="urn:microsoft.com/office/officeart/2009/3/layout/StepUpProcess"/>
    <dgm:cxn modelId="{B5B1533C-5E7A-4588-8EDA-4746088FA2D4}" type="presParOf" srcId="{59666799-92E7-47ED-A55B-8D794102CDE0}" destId="{580719E0-CA8F-4E8F-916E-8D9CC8DABD0F}" srcOrd="0" destOrd="0" presId="urn:microsoft.com/office/officeart/2009/3/layout/StepUpProcess"/>
    <dgm:cxn modelId="{728E24FE-069F-4E79-A682-AEE507EF70D2}" type="presParOf" srcId="{59666799-92E7-47ED-A55B-8D794102CDE0}" destId="{FFF9358B-A537-4B27-824D-2BC22F69560C}" srcOrd="1" destOrd="0" presId="urn:microsoft.com/office/officeart/2009/3/layout/StepUpProcess"/>
    <dgm:cxn modelId="{DB676163-EA86-44DE-8B12-3D332C2FA8C8}" type="presParOf" srcId="{59666799-92E7-47ED-A55B-8D794102CDE0}" destId="{11262188-607F-4E0B-B2E3-8DC1C30EECBE}" srcOrd="2" destOrd="0" presId="urn:microsoft.com/office/officeart/2009/3/layout/StepUpProcess"/>
    <dgm:cxn modelId="{B8DB8EE7-E2C8-4A56-B9A8-1D5959E47A86}" type="presParOf" srcId="{21A5D3F4-1A47-46DA-9BEB-24C811B4FAC6}" destId="{9F42EC96-FDB2-4583-AC4D-FDA51F4589A6}" srcOrd="3" destOrd="0" presId="urn:microsoft.com/office/officeart/2009/3/layout/StepUpProcess"/>
    <dgm:cxn modelId="{C49C5AFB-C401-43AB-BDC2-8A0CF483637A}" type="presParOf" srcId="{9F42EC96-FDB2-4583-AC4D-FDA51F4589A6}" destId="{7CFF0AFC-9EE2-4D7C-8882-040DE71ABEBD}" srcOrd="0" destOrd="0" presId="urn:microsoft.com/office/officeart/2009/3/layout/StepUpProcess"/>
    <dgm:cxn modelId="{BB8B1114-9F2E-4C42-89E6-CF75EE2D4690}" type="presParOf" srcId="{21A5D3F4-1A47-46DA-9BEB-24C811B4FAC6}" destId="{BECB4248-FDFC-41F7-BD06-43F92AAEA7D7}" srcOrd="4" destOrd="0" presId="urn:microsoft.com/office/officeart/2009/3/layout/StepUpProcess"/>
    <dgm:cxn modelId="{D6E848FA-4BD3-4159-A663-D14666CCB5C7}" type="presParOf" srcId="{BECB4248-FDFC-41F7-BD06-43F92AAEA7D7}" destId="{F6F1D5EB-E41A-4E36-AA2D-996E6299D704}" srcOrd="0" destOrd="0" presId="urn:microsoft.com/office/officeart/2009/3/layout/StepUpProcess"/>
    <dgm:cxn modelId="{56DBC605-3548-491A-8439-1EF5DE458F46}" type="presParOf" srcId="{BECB4248-FDFC-41F7-BD06-43F92AAEA7D7}" destId="{810D65CD-C896-4906-98EF-847490220BCD}" srcOrd="1" destOrd="0" presId="urn:microsoft.com/office/officeart/2009/3/layout/StepUpProcess"/>
    <dgm:cxn modelId="{65F513C9-0616-4D82-A707-634B737414F5}" type="presParOf" srcId="{BECB4248-FDFC-41F7-BD06-43F92AAEA7D7}" destId="{BECD0822-70AE-4B13-AB0F-FC2D539C59DF}" srcOrd="2" destOrd="0" presId="urn:microsoft.com/office/officeart/2009/3/layout/StepUpProcess"/>
    <dgm:cxn modelId="{2A3778B9-F957-4AFE-BC1D-7329EF6B3E11}" type="presParOf" srcId="{21A5D3F4-1A47-46DA-9BEB-24C811B4FAC6}" destId="{FF719CBF-F2BA-494E-AE9E-F409ED46D482}" srcOrd="5" destOrd="0" presId="urn:microsoft.com/office/officeart/2009/3/layout/StepUpProcess"/>
    <dgm:cxn modelId="{B204B2E2-735B-4B43-8873-E16E4D89ED45}" type="presParOf" srcId="{FF719CBF-F2BA-494E-AE9E-F409ED46D482}" destId="{46DE5B85-3584-4CE0-91C8-C8A105172871}" srcOrd="0" destOrd="0" presId="urn:microsoft.com/office/officeart/2009/3/layout/StepUpProcess"/>
    <dgm:cxn modelId="{D108C76A-35B5-426E-88FF-D591C726B7F6}" type="presParOf" srcId="{21A5D3F4-1A47-46DA-9BEB-24C811B4FAC6}" destId="{8EEDA217-8F37-41FE-ABB1-259F048F8E8D}" srcOrd="6" destOrd="0" presId="urn:microsoft.com/office/officeart/2009/3/layout/StepUpProcess"/>
    <dgm:cxn modelId="{D5D00FD1-A703-4B45-B006-09BD0F4D1291}" type="presParOf" srcId="{8EEDA217-8F37-41FE-ABB1-259F048F8E8D}" destId="{763578AB-1C7D-4BAA-BC76-039FA8AD61DF}" srcOrd="0" destOrd="0" presId="urn:microsoft.com/office/officeart/2009/3/layout/StepUpProcess"/>
    <dgm:cxn modelId="{D7CC85F9-9147-42B6-B81A-1A8363223CA5}" type="presParOf" srcId="{8EEDA217-8F37-41FE-ABB1-259F048F8E8D}" destId="{ECA68733-C478-4F6F-B3D0-9DBF7F88BFA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8586F-9E00-4B8B-8131-676DC844B6C0}">
      <dsp:nvSpPr>
        <dsp:cNvPr id="0" name=""/>
        <dsp:cNvSpPr/>
      </dsp:nvSpPr>
      <dsp:spPr>
        <a:xfrm rot="5400000">
          <a:off x="290638" y="1570377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3B582-BDE5-4381-82A4-AEBA2E899055}">
      <dsp:nvSpPr>
        <dsp:cNvPr id="0" name=""/>
        <dsp:cNvSpPr/>
      </dsp:nvSpPr>
      <dsp:spPr>
        <a:xfrm>
          <a:off x="145654" y="2002199"/>
          <a:ext cx="1304789" cy="1143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Achat d’insertion</a:t>
          </a:r>
        </a:p>
      </dsp:txBody>
      <dsp:txXfrm>
        <a:off x="145654" y="2002199"/>
        <a:ext cx="1304789" cy="1143724"/>
      </dsp:txXfrm>
    </dsp:sp>
    <dsp:sp modelId="{7E21A8F0-33D9-47CE-861A-DF610EEDBA87}">
      <dsp:nvSpPr>
        <dsp:cNvPr id="0" name=""/>
        <dsp:cNvSpPr/>
      </dsp:nvSpPr>
      <dsp:spPr>
        <a:xfrm>
          <a:off x="1204257" y="1463976"/>
          <a:ext cx="246186" cy="246186"/>
        </a:xfrm>
        <a:prstGeom prst="triangle">
          <a:avLst>
            <a:gd name="adj" fmla="val 10000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719E0-CA8F-4E8F-916E-8D9CC8DABD0F}">
      <dsp:nvSpPr>
        <dsp:cNvPr id="0" name=""/>
        <dsp:cNvSpPr/>
      </dsp:nvSpPr>
      <dsp:spPr>
        <a:xfrm rot="5400000">
          <a:off x="1887956" y="1175119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2F4077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9358B-A537-4B27-824D-2BC22F69560C}">
      <dsp:nvSpPr>
        <dsp:cNvPr id="0" name=""/>
        <dsp:cNvSpPr/>
      </dsp:nvSpPr>
      <dsp:spPr>
        <a:xfrm>
          <a:off x="1742972" y="1606941"/>
          <a:ext cx="1304789" cy="1143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Marchés réservés</a:t>
          </a:r>
        </a:p>
      </dsp:txBody>
      <dsp:txXfrm>
        <a:off x="1742972" y="1606941"/>
        <a:ext cx="1304789" cy="1143724"/>
      </dsp:txXfrm>
    </dsp:sp>
    <dsp:sp modelId="{11262188-607F-4E0B-B2E3-8DC1C30EECBE}">
      <dsp:nvSpPr>
        <dsp:cNvPr id="0" name=""/>
        <dsp:cNvSpPr/>
      </dsp:nvSpPr>
      <dsp:spPr>
        <a:xfrm>
          <a:off x="2853390" y="1072014"/>
          <a:ext cx="246186" cy="246186"/>
        </a:xfrm>
        <a:prstGeom prst="triangle">
          <a:avLst>
            <a:gd name="adj" fmla="val 100000"/>
          </a:avLst>
        </a:prstGeom>
        <a:solidFill>
          <a:srgbClr val="2F4077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1D5EB-E41A-4E36-AA2D-996E6299D704}">
      <dsp:nvSpPr>
        <dsp:cNvPr id="0" name=""/>
        <dsp:cNvSpPr/>
      </dsp:nvSpPr>
      <dsp:spPr>
        <a:xfrm rot="5400000">
          <a:off x="3485273" y="779862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D65CD-C896-4906-98EF-847490220BCD}">
      <dsp:nvSpPr>
        <dsp:cNvPr id="0" name=""/>
        <dsp:cNvSpPr/>
      </dsp:nvSpPr>
      <dsp:spPr>
        <a:xfrm>
          <a:off x="3340289" y="1211683"/>
          <a:ext cx="1304789" cy="1143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Clause sociale d’insertion</a:t>
          </a:r>
        </a:p>
      </dsp:txBody>
      <dsp:txXfrm>
        <a:off x="3340289" y="1211683"/>
        <a:ext cx="1304789" cy="1143724"/>
      </dsp:txXfrm>
    </dsp:sp>
    <dsp:sp modelId="{BECD0822-70AE-4B13-AB0F-FC2D539C59DF}">
      <dsp:nvSpPr>
        <dsp:cNvPr id="0" name=""/>
        <dsp:cNvSpPr/>
      </dsp:nvSpPr>
      <dsp:spPr>
        <a:xfrm>
          <a:off x="4398892" y="673460"/>
          <a:ext cx="246186" cy="246186"/>
        </a:xfrm>
        <a:prstGeom prst="triangle">
          <a:avLst>
            <a:gd name="adj" fmla="val 100000"/>
          </a:avLst>
        </a:prstGeom>
        <a:solidFill>
          <a:srgbClr val="666666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578AB-1C7D-4BAA-BC76-039FA8AD61DF}">
      <dsp:nvSpPr>
        <dsp:cNvPr id="0" name=""/>
        <dsp:cNvSpPr/>
      </dsp:nvSpPr>
      <dsp:spPr>
        <a:xfrm rot="5400000">
          <a:off x="5082591" y="384604"/>
          <a:ext cx="868558" cy="1445261"/>
        </a:xfrm>
        <a:prstGeom prst="corner">
          <a:avLst>
            <a:gd name="adj1" fmla="val 16120"/>
            <a:gd name="adj2" fmla="val 16110"/>
          </a:avLst>
        </a:prstGeom>
        <a:solidFill>
          <a:srgbClr val="2F4077"/>
        </a:solidFill>
        <a:ln w="12700" cap="flat" cmpd="sng" algn="ctr">
          <a:solidFill>
            <a:srgbClr val="73737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68733-C478-4F6F-B3D0-9DBF7F88BFA2}">
      <dsp:nvSpPr>
        <dsp:cNvPr id="0" name=""/>
        <dsp:cNvSpPr/>
      </dsp:nvSpPr>
      <dsp:spPr>
        <a:xfrm>
          <a:off x="4937607" y="816426"/>
          <a:ext cx="1304789" cy="1143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arianne" panose="02000000000000000000" pitchFamily="50" charset="0"/>
              <a:ea typeface="+mn-ea"/>
              <a:cs typeface="+mn-cs"/>
            </a:rPr>
            <a:t>Clause sociale</a:t>
          </a:r>
        </a:p>
      </dsp:txBody>
      <dsp:txXfrm>
        <a:off x="4937607" y="816426"/>
        <a:ext cx="1304789" cy="1143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R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FD9B2-7EF0-44A3-A8E1-95C9B3AFCE80}" type="datetimeFigureOut">
              <a:rPr lang="fr-RE" smtClean="0"/>
              <a:t>20/09/2024</a:t>
            </a:fld>
            <a:endParaRPr lang="fr-R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R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A7767-1E18-48C8-9138-1EF0FB9CE53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07679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4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44666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… objet du marché</a:t>
            </a:r>
          </a:p>
          <a:p>
            <a:r>
              <a:rPr lang="fr-FR" dirty="0"/>
              <a:t>… condition d’accès au marché</a:t>
            </a:r>
          </a:p>
          <a:p>
            <a:r>
              <a:rPr lang="fr-FR" dirty="0"/>
              <a:t>… critères d’attribution</a:t>
            </a:r>
          </a:p>
          <a:p>
            <a:r>
              <a:rPr lang="fr-FR" dirty="0"/>
              <a:t>… condition d’exécution </a:t>
            </a:r>
          </a:p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5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85374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6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11596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7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46373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8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651995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 de la méthodologie utilisé dans la commande publique ou privée de travaux de construction et de rénovation énergétique dans les Hauts de France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 formation permet aux acteurs intervenants sur le chantier, d’améliorer leurs interactions dans leur domaine de métiers afin de répondre au plus près aux objectifs d’efficacité énergétique et environnementale</a:t>
            </a:r>
          </a:p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9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91608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 de la méthodologie utilisé dans la commande publique ou privée de travaux de construction et de rénovation énergétique dans les Hauts de France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 formation permet aux acteurs intervenants sur le chantier, d’améliorer leurs interactions dans leur domaine de métiers afin de répondre au plus près aux objectifs d’efficacité énergétique et environnementale</a:t>
            </a:r>
          </a:p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10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775836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11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54015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R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A7767-1E18-48C8-9138-1EF0FB9CE53E}" type="slidenum">
              <a:rPr lang="fr-RE" smtClean="0"/>
              <a:t>12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415465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1072948-F029-4CA0-8FCB-56D65ADD260D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6C3A5E-A4BC-46E5-8530-BF05C0CA9DFF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412EAB0-279E-411A-A389-7CA489D23567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08301D-2E11-4B53-8B42-9893DD2FB607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02DB7BE-FD2D-44AE-BFFC-64F81DF992C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ED0EE16-34C0-4C55-8ACB-F6097ADF01A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4D4219A-7BAD-48B5-9D34-7BF7B7368EB3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13A0CC1-6CC4-4480-A323-53A240505228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C404DFF-F674-4752-9F76-68DF131A93AF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1B13F3D-B49D-410A-8261-ABD81FB1A4BD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BFE6E8C-30F2-4122-BF59-350096493516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A99D5F9-7D5D-4CFF-8F91-4E0CCF248473}" type="slidenum">
              <a:t>‹N°›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43FA966-598F-418F-9593-35CBB0C6362C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8179F28-534B-4887-AB6B-FCDFA768785A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8B425DC-12DA-4ED0-AC44-68DCF81C9C01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A2E51A1-1334-4FF7-B687-78747D09BCDC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B6637A-9E15-4C8B-9233-1C1EAE96DE54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00A2506-5174-4F07-85D1-CA74B79BF390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29D7CF-DBA5-4155-BAE6-C79C62797A5D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A6087C2-361B-4CCC-8B81-D71C095DB865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9CA16A-C408-43DC-8B36-04C71B92ED83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B39C4F3-B5C0-4CA4-A525-D0AB5E45EB29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AAF1AA-7D6D-42EC-82F7-CE5FD26A1B04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8B61EB-0716-425A-BF30-A0AAD8373F09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0996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fr-FR" sz="1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F06D5AF-5F3A-4265-BA88-FB5E64E88E60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0996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&lt;pied de page&gt;</a:t>
            </a:r>
            <a:endParaRPr lang="fr-FR" sz="14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82CCA95-34A3-4796-803A-A8923292A1D2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96160" y="2259000"/>
            <a:ext cx="10291680" cy="184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fr-FR" sz="60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HCCP BTP </a:t>
            </a:r>
            <a:br>
              <a:rPr sz="4800" dirty="0"/>
            </a:br>
            <a:br>
              <a:rPr sz="3200" dirty="0"/>
            </a:br>
            <a:br>
              <a:rPr sz="24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le 25 septembre 2024 </a:t>
            </a:r>
            <a:br>
              <a:rPr sz="2800" dirty="0"/>
            </a:br>
            <a:endParaRPr lang="fr-FR" sz="2800" b="0" strike="noStrike" spc="-1" dirty="0">
              <a:latin typeface="Arial"/>
            </a:endParaRPr>
          </a:p>
        </p:txBody>
      </p:sp>
      <p:pic>
        <p:nvPicPr>
          <p:cNvPr id="124" name="Image 5"/>
          <p:cNvPicPr/>
          <p:nvPr/>
        </p:nvPicPr>
        <p:blipFill>
          <a:blip r:embed="rId2"/>
          <a:stretch/>
        </p:blipFill>
        <p:spPr>
          <a:xfrm>
            <a:off x="10310040" y="0"/>
            <a:ext cx="1866960" cy="1251720"/>
          </a:xfrm>
          <a:prstGeom prst="rect">
            <a:avLst/>
          </a:prstGeom>
          <a:ln w="0">
            <a:noFill/>
          </a:ln>
        </p:spPr>
      </p:pic>
      <p:sp>
        <p:nvSpPr>
          <p:cNvPr id="125" name="PlaceHolder 2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9B5BA1E-8A93-4046-90FA-257FA466C917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5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10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9" name="@fit2.0 Formation Intégrée au Travail , la formation vient sur le chantier">
            <a:hlinkClick r:id="" action="ppaction://media"/>
            <a:extLst>
              <a:ext uri="{FF2B5EF4-FFF2-40B4-BE49-F238E27FC236}">
                <a16:creationId xmlns:a16="http://schemas.microsoft.com/office/drawing/2014/main" id="{578C93DF-6637-5343-12F5-2EDDF418B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D1B78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</a:t>
            </a:r>
            <a:r>
              <a:rPr lang="fr-FR" sz="2800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FIT : clause intégrée au CCAP et au RC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5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87ADF52D-C094-56E2-F134-D57FE7755C6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41640" y="1604520"/>
            <a:ext cx="11508720" cy="3360770"/>
          </a:xfrm>
        </p:spPr>
        <p:txBody>
          <a:bodyPr/>
          <a:lstStyle/>
          <a:p>
            <a:r>
              <a:rPr lang="fr-FR" sz="1800" dirty="0">
                <a:latin typeface="Marianne" panose="02000000000000000000" pitchFamily="50" charset="0"/>
              </a:rPr>
              <a:t>La maîtrise d’ouvrage permet la mise en place d’une action de formation à l’occasion de la commande qui permet la montée en compétence collective des entreprises adjudicataires intervenant sur l’enveloppe du bâtiment.</a:t>
            </a:r>
          </a:p>
          <a:p>
            <a:pPr marL="0" indent="0">
              <a:buNone/>
            </a:pPr>
            <a:endParaRPr lang="fr-FR" sz="1800" dirty="0">
              <a:latin typeface="Marianne" panose="02000000000000000000" pitchFamily="50" charset="0"/>
            </a:endParaRPr>
          </a:p>
          <a:p>
            <a:pPr marL="0" indent="0">
              <a:buNone/>
            </a:pPr>
            <a:r>
              <a:rPr lang="fr-FR" sz="1800" dirty="0">
                <a:latin typeface="Marianne" panose="02000000000000000000" pitchFamily="50" charset="0"/>
              </a:rPr>
              <a:t>Cette action de formation, sur le lieu et pendant le temps de chantier, destinées aux corps de métiers des lots désignés par le maître d’œuvre, a pour objectif de :</a:t>
            </a:r>
          </a:p>
          <a:p>
            <a:pPr marL="1080000" indent="-171450">
              <a:buFont typeface="Arial" panose="020B0604020202020204" pitchFamily="34" charset="0"/>
              <a:buChar char="•"/>
            </a:pPr>
            <a:r>
              <a:rPr lang="fr-FR" sz="1800" dirty="0">
                <a:latin typeface="Marianne" panose="02000000000000000000" pitchFamily="50" charset="0"/>
              </a:rPr>
              <a:t>Connaître le principe et les enjeux de l’étanchéité à l’air des bâtiments et comprendre son impact sur la performance énergétique et la qualité du bâti ;</a:t>
            </a:r>
          </a:p>
          <a:p>
            <a:pPr marL="1080000" indent="-171450">
              <a:buFont typeface="Arial" panose="020B0604020202020204" pitchFamily="34" charset="0"/>
              <a:buChar char="•"/>
            </a:pPr>
            <a:r>
              <a:rPr lang="fr-FR" sz="1800" dirty="0">
                <a:latin typeface="Marianne" panose="02000000000000000000" pitchFamily="50" charset="0"/>
              </a:rPr>
              <a:t>Identifier les moyens de contrôle, connaître les différents tests et interpréter les résultats ;</a:t>
            </a:r>
          </a:p>
          <a:p>
            <a:pPr marL="1080000" indent="-171450">
              <a:buFont typeface="Arial" panose="020B0604020202020204" pitchFamily="34" charset="0"/>
              <a:buChar char="•"/>
            </a:pPr>
            <a:r>
              <a:rPr lang="fr-FR" sz="1800" dirty="0">
                <a:latin typeface="Marianne" panose="02000000000000000000" pitchFamily="50" charset="0"/>
              </a:rPr>
              <a:t>Maîtriser la réalisation d’un chantier étanche à l’air, en interface avec les autres corps de métiers ;</a:t>
            </a:r>
          </a:p>
          <a:p>
            <a:pPr marL="1080000" indent="-171450">
              <a:buFont typeface="Arial" panose="020B0604020202020204" pitchFamily="34" charset="0"/>
              <a:buChar char="•"/>
            </a:pPr>
            <a:r>
              <a:rPr lang="fr-FR" sz="1800" dirty="0">
                <a:latin typeface="Marianne" panose="02000000000000000000" pitchFamily="50" charset="0"/>
              </a:rPr>
              <a:t>Sensibiliser et de Former les salariés et/ou dirigeants des entreprises adjudicatrices sur l’étanchéité à l’air sur le chantier</a:t>
            </a:r>
          </a:p>
          <a:p>
            <a:endParaRPr lang="fr-FR" sz="1200" dirty="0">
              <a:latin typeface="Marianne" panose="02000000000000000000" pitchFamily="50" charset="0"/>
            </a:endParaRPr>
          </a:p>
        </p:txBody>
      </p:sp>
      <p:pic>
        <p:nvPicPr>
          <p:cNvPr id="6146" name="Picture 2" descr="CONSTRUCTYS : Critères de prise en charge 2023 pour les salariés des  entreprises BTP et TP. ・ CAPEB">
            <a:extLst>
              <a:ext uri="{FF2B5EF4-FFF2-40B4-BE49-F238E27FC236}">
                <a16:creationId xmlns:a16="http://schemas.microsoft.com/office/drawing/2014/main" id="{02A520BE-3490-3C7E-14B5-30286A25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25" y="4930197"/>
            <a:ext cx="2998839" cy="165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2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D1B78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</a:t>
            </a:r>
            <a:r>
              <a:rPr lang="fr-FR" sz="2800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Personnels bénéficiaires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5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87ADF52D-C094-56E2-F134-D57FE7755C6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41640" y="1604520"/>
            <a:ext cx="11508720" cy="33607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Marianne" panose="02000000000000000000" pitchFamily="50" charset="0"/>
              </a:rPr>
              <a:t>Opérateurs chantier (apprentis, ouvriers, compagnons, chef d’équipe,…) = 15 heures / 440 € / bénéficiaire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latin typeface="Marianne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Marianne" panose="02000000000000000000" pitchFamily="50" charset="0"/>
              </a:rPr>
              <a:t>Maîtrises de chantier (chefs de chantier, conducteurs de travaux, chargés d’affaire, gérants, </a:t>
            </a:r>
            <a:r>
              <a:rPr lang="fr-FR" sz="2800" dirty="0" err="1">
                <a:latin typeface="Marianne" panose="02000000000000000000" pitchFamily="50" charset="0"/>
              </a:rPr>
              <a:t>etc</a:t>
            </a:r>
            <a:r>
              <a:rPr lang="fr-FR" sz="2800" dirty="0">
                <a:latin typeface="Marianne" panose="02000000000000000000" pitchFamily="50" charset="0"/>
              </a:rPr>
              <a:t> …) = 11 heures / 600 € / bénéficiaire</a:t>
            </a:r>
          </a:p>
        </p:txBody>
      </p:sp>
      <p:pic>
        <p:nvPicPr>
          <p:cNvPr id="4" name="Picture 2" descr="CONSTRUCTYS : Critères de prise en charge 2023 pour les salariés des  entreprises BTP et TP. ・ CAPEB">
            <a:extLst>
              <a:ext uri="{FF2B5EF4-FFF2-40B4-BE49-F238E27FC236}">
                <a16:creationId xmlns:a16="http://schemas.microsoft.com/office/drawing/2014/main" id="{7FA6F1D3-ECC0-EDD5-AF70-B7BA2D4B9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25" y="4930197"/>
            <a:ext cx="2998839" cy="165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152000" y="1470240"/>
            <a:ext cx="9128880" cy="23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fr-FR" sz="6000" b="0" strike="noStrike" spc="-1">
                <a:solidFill>
                  <a:srgbClr val="000000"/>
                </a:solidFill>
                <a:latin typeface="Marianne"/>
                <a:ea typeface="DejaVu Sans"/>
              </a:rPr>
              <a:t>Échanges</a:t>
            </a:r>
            <a:endParaRPr lang="fr-FR" sz="6000" b="0" strike="noStrike" spc="-1">
              <a:latin typeface="Arial"/>
            </a:endParaRPr>
          </a:p>
        </p:txBody>
      </p:sp>
      <p:pic>
        <p:nvPicPr>
          <p:cNvPr id="151" name="Image 3"/>
          <p:cNvPicPr/>
          <p:nvPr/>
        </p:nvPicPr>
        <p:blipFill>
          <a:blip r:embed="rId2"/>
          <a:stretch/>
        </p:blipFill>
        <p:spPr>
          <a:xfrm>
            <a:off x="10281960" y="0"/>
            <a:ext cx="1802520" cy="132948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9CB98CA-050C-4D4D-BBCA-43D7D22B9C1F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13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 19"/>
          <p:cNvPicPr/>
          <p:nvPr/>
        </p:nvPicPr>
        <p:blipFill>
          <a:blip r:embed="rId2"/>
          <a:stretch/>
        </p:blipFill>
        <p:spPr>
          <a:xfrm>
            <a:off x="10374480" y="-19080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27" name="ZoneTexte 26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     1) Tenue du deuxième HCCP BTP de l’année 2024</a:t>
            </a:r>
            <a:endParaRPr lang="fr-FR" sz="2800" b="0" strike="noStrike" spc="-1">
              <a:latin typeface="Marianne" panose="02000000000000000000" pitchFamily="50" charset="0"/>
            </a:endParaRPr>
          </a:p>
        </p:txBody>
      </p:sp>
      <p:sp>
        <p:nvSpPr>
          <p:cNvPr id="128" name="ZoneTexte 27"/>
          <p:cNvSpPr/>
          <p:nvPr/>
        </p:nvSpPr>
        <p:spPr>
          <a:xfrm>
            <a:off x="-155880" y="986400"/>
            <a:ext cx="10665360" cy="55693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0000"/>
              </a:lnSpc>
              <a:buNone/>
            </a:pPr>
            <a:r>
              <a:rPr lang="fr-FR" sz="24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Une première séance du HCCP dédiée à la situation du BTP s’est tenue le 19 mars 2024 compte tenu des difficultés rencontrées par le secteur du BTP. L’ordre du jour de la présente séance est :</a:t>
            </a:r>
            <a:endParaRPr lang="fr-FR" sz="2400" b="0" strike="noStrike" spc="-1" dirty="0">
              <a:latin typeface="Marianne" panose="02000000000000000000" pitchFamily="50" charset="0"/>
            </a:endParaRPr>
          </a:p>
          <a:p>
            <a:pPr marL="457200">
              <a:lnSpc>
                <a:spcPct val="100000"/>
              </a:lnSpc>
              <a:buNone/>
            </a:pPr>
            <a:endParaRPr lang="fr-FR" sz="2400" b="0" strike="noStrike" spc="-1" dirty="0">
              <a:latin typeface="Marianne" panose="02000000000000000000" pitchFamily="50" charset="0"/>
            </a:endParaRPr>
          </a:p>
          <a:p>
            <a:pPr marL="1200240" lvl="2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Synthèse des travaux engagés en faveur de la filière BTP et suivi de l’activité des donneurs d’ordre (SGAR et CERBTP)</a:t>
            </a:r>
            <a:endParaRPr lang="fr-FR" sz="2600" b="0" strike="noStrike" spc="-1" dirty="0">
              <a:latin typeface="Marianne" panose="02000000000000000000" pitchFamily="50" charset="0"/>
            </a:endParaRPr>
          </a:p>
          <a:p>
            <a:pPr marL="1200240" lvl="2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Point sur la mise en œuvre des mesures exceptionnelles de la Région et du Département (Région et Département)</a:t>
            </a:r>
            <a:endParaRPr lang="fr-FR" sz="2600" b="0" strike="noStrike" spc="-1" dirty="0">
              <a:latin typeface="Marianne" panose="02000000000000000000" pitchFamily="50" charset="0"/>
            </a:endParaRPr>
          </a:p>
          <a:p>
            <a:pPr marL="1200240" lvl="2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Présentation du projet de charte d’engagement pour l’amélioration des délais de paiement (DRFIP) </a:t>
            </a:r>
            <a:endParaRPr lang="fr-FR" sz="2600" b="0" strike="noStrike" spc="-1" dirty="0">
              <a:latin typeface="Marianne" panose="02000000000000000000" pitchFamily="50" charset="0"/>
            </a:endParaRPr>
          </a:p>
          <a:p>
            <a:pPr marL="1200240" lvl="2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Présentation de la plateforme APPROCH et de PLACE (Préfecture - SGC)</a:t>
            </a:r>
            <a:endParaRPr lang="fr-FR" sz="2600" b="0" strike="noStrike" spc="-1" dirty="0">
              <a:latin typeface="Marianne" panose="02000000000000000000" pitchFamily="50" charset="0"/>
            </a:endParaRPr>
          </a:p>
          <a:p>
            <a:pPr marL="1200240" lvl="2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Les clauses sociales dans les marchés publics du BTP (MDEN)</a:t>
            </a:r>
            <a:endParaRPr lang="fr-FR" sz="2600" b="0" strike="noStrike" spc="-1" dirty="0">
              <a:latin typeface="Marianne" panose="02000000000000000000" pitchFamily="50" charset="0"/>
            </a:endParaRPr>
          </a:p>
        </p:txBody>
      </p:sp>
      <p:sp>
        <p:nvSpPr>
          <p:cNvPr id="129" name="PlaceHolder 1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DFD0322-791C-42EB-9642-2567BFFFB770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ZoneTexte 2"/>
          <p:cNvSpPr/>
          <p:nvPr/>
        </p:nvSpPr>
        <p:spPr>
          <a:xfrm>
            <a:off x="326160" y="720000"/>
            <a:ext cx="9148320" cy="20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31" name="ZoneTexte 5"/>
          <p:cNvSpPr/>
          <p:nvPr/>
        </p:nvSpPr>
        <p:spPr>
          <a:xfrm>
            <a:off x="466920" y="851760"/>
            <a:ext cx="9148320" cy="310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			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132" name="ZoneTexte 10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CECE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L’achat responsable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33" name="Image 1"/>
          <p:cNvPicPr/>
          <p:nvPr/>
        </p:nvPicPr>
        <p:blipFill>
          <a:blip r:embed="rId2"/>
          <a:stretch/>
        </p:blipFill>
        <p:spPr>
          <a:xfrm>
            <a:off x="10389480" y="0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34" name="Espace réservé du texte 5"/>
          <p:cNvSpPr/>
          <p:nvPr/>
        </p:nvSpPr>
        <p:spPr>
          <a:xfrm>
            <a:off x="586800" y="900000"/>
            <a:ext cx="8411760" cy="279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92160">
              <a:lnSpc>
                <a:spcPct val="9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  <a:p>
            <a:pPr marL="92160">
              <a:lnSpc>
                <a:spcPct val="9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135" name="Espace réservé du texte 6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36" name="Rectangle 3"/>
          <p:cNvSpPr/>
          <p:nvPr/>
        </p:nvSpPr>
        <p:spPr>
          <a:xfrm>
            <a:off x="-360000" y="1620000"/>
            <a:ext cx="12080160" cy="41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fr-FR" sz="2000" b="0" strike="noStrike" spc="-1">
              <a:latin typeface="Arial"/>
            </a:endParaRPr>
          </a:p>
          <a:p>
            <a:pPr marL="92160">
              <a:lnSpc>
                <a:spcPct val="100000"/>
              </a:lnSpc>
              <a:buNone/>
              <a:tabLst>
                <a:tab pos="0" algn="l"/>
              </a:tabLst>
            </a:pPr>
            <a:endParaRPr lang="fr-FR" sz="1800" b="0" strike="noStrike" spc="-1">
              <a:latin typeface="Arial"/>
            </a:endParaRPr>
          </a:p>
          <a:p>
            <a:pPr marL="92160">
              <a:lnSpc>
                <a:spcPct val="100000"/>
              </a:lnSpc>
              <a:buNone/>
              <a:tabLst>
                <a:tab pos="0" algn="l"/>
              </a:tabLst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38" name="PlaceHolder 1"/>
          <p:cNvSpPr>
            <a:spLocks noGrp="1"/>
          </p:cNvSpPr>
          <p:nvPr>
            <p:ph type="sldNum" idx="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CEC5705-82EB-4E3D-9A3F-D395E571781E}" type="slidenum">
              <a:rPr lang="fr-FR" sz="1200" b="0" strike="noStrike" spc="-1" smtClean="0">
                <a:solidFill>
                  <a:srgbClr val="8B8B8B"/>
                </a:solidFill>
                <a:latin typeface="Calibri"/>
                <a:ea typeface="DejaVu Sans"/>
              </a:rPr>
              <a:t>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39" name="ZoneTexte 3"/>
          <p:cNvSpPr/>
          <p:nvPr/>
        </p:nvSpPr>
        <p:spPr>
          <a:xfrm flipH="1">
            <a:off x="180720" y="967680"/>
            <a:ext cx="1049544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Marianne"/>
                <a:ea typeface="DejaVu Sans"/>
              </a:rPr>
              <a:t> </a:t>
            </a:r>
            <a:endParaRPr lang="fr-FR" sz="20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Marianne"/>
                <a:ea typeface="DejaVu Sans"/>
              </a:rPr>
              <a:t> </a:t>
            </a:r>
            <a:endParaRPr lang="fr-FR" sz="20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92289E5B-B9BD-A83A-515D-D8393F0F1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02D8CBCC-36DE-A5C5-7005-03B9A9720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3373C62-18C9-6B84-E211-B84B4088D3C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6159" y="1369800"/>
            <a:ext cx="5499852" cy="281623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Marianne" panose="02000000000000000000" pitchFamily="50" charset="0"/>
              </a:rPr>
              <a:t>« Un achat dont les impacts environnementaux, sociaux et économiques sont les plus positifs possibles sur toute la durée du cycle de vie. »</a:t>
            </a:r>
          </a:p>
          <a:p>
            <a:endParaRPr lang="fr-RE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BB8DCC0-5C3A-7B3A-B747-F08DC268676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342475" y="1442627"/>
            <a:ext cx="5518445" cy="33811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7400" dirty="0">
                <a:latin typeface="Marianne" panose="02000000000000000000" pitchFamily="50" charset="0"/>
              </a:rPr>
              <a:t>« Un achat :</a:t>
            </a:r>
          </a:p>
          <a:p>
            <a:endParaRPr lang="fr-FR" sz="7400" dirty="0">
              <a:latin typeface="Marianne" panose="02000000000000000000" pitchFamily="50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FR" sz="7400" dirty="0">
                <a:latin typeface="Marianne" panose="02000000000000000000" pitchFamily="50" charset="0"/>
              </a:rPr>
              <a:t>Intégrant des dispositions en faveur de la protection ou de la mise en valeur de l’environnement, du progrès social et favorisant le développement économique ;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FR" sz="7400" dirty="0">
                <a:latin typeface="Marianne" panose="02000000000000000000" pitchFamily="50" charset="0"/>
              </a:rPr>
              <a:t>Tenant compte de l’intérêt  de l’ensemble des parties prenantes concernées par l’acte d’achat ;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FR" sz="7400" dirty="0">
                <a:latin typeface="Marianne" panose="02000000000000000000" pitchFamily="50" charset="0"/>
              </a:rPr>
              <a:t>Permettant de réaliser des économies « intelligentes » au plus près du besoin et incitant à la sobriété en termes d’énergie et de ressources ;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FR" sz="7400" dirty="0">
                <a:latin typeface="Marianne" panose="02000000000000000000" pitchFamily="50" charset="0"/>
              </a:rPr>
              <a:t>Qui intègre toutes les étapes du marché et de la vie du produit ou de la prestation »</a:t>
            </a:r>
          </a:p>
          <a:p>
            <a:endParaRPr lang="fr-RE" dirty="0">
              <a:latin typeface="Marianne" panose="02000000000000000000" pitchFamily="50" charset="0"/>
            </a:endParaRPr>
          </a:p>
        </p:txBody>
      </p:sp>
      <p:pic>
        <p:nvPicPr>
          <p:cNvPr id="9" name="Picture 2" descr="Cosentino Group Becomes the First Company in the World to Obtain ISO  20400:2017 Certification From the International Federation of Purchasing  and Supply Management | Cosentino USA : Cosentino USA">
            <a:extLst>
              <a:ext uri="{FF2B5EF4-FFF2-40B4-BE49-F238E27FC236}">
                <a16:creationId xmlns:a16="http://schemas.microsoft.com/office/drawing/2014/main" id="{D208E64E-66FA-91E1-1C47-A7673EAF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1" y="4199447"/>
            <a:ext cx="4220528" cy="1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urquoi lancer une politique RSE dans mon entreprise ? | Blog Appels  d'Offres Libel">
            <a:extLst>
              <a:ext uri="{FF2B5EF4-FFF2-40B4-BE49-F238E27FC236}">
                <a16:creationId xmlns:a16="http://schemas.microsoft.com/office/drawing/2014/main" id="{47226201-08E7-1E57-D637-3C50FDA0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54" y="5304410"/>
            <a:ext cx="1432292" cy="11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ZoneTexte 20"/>
          <p:cNvSpPr/>
          <p:nvPr/>
        </p:nvSpPr>
        <p:spPr>
          <a:xfrm>
            <a:off x="471600" y="1494426"/>
            <a:ext cx="10204560" cy="46767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latin typeface="Marianne" panose="02000000000000000000" pitchFamily="50" charset="0"/>
              </a:rPr>
              <a:t>Loi industrie verte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000" b="0" strike="noStrike" spc="-1" dirty="0">
              <a:latin typeface="Marianne" panose="02000000000000000000" pitchFamily="50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latin typeface="Marianne" panose="02000000000000000000" pitchFamily="50" charset="0"/>
              </a:rPr>
              <a:t>Loi climat et résilience (SPASER, Plan de vigilance, …)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000" spc="-1" dirty="0">
              <a:latin typeface="Marianne" panose="02000000000000000000" pitchFamily="50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latin typeface="Marianne" panose="02000000000000000000" pitchFamily="50" charset="0"/>
              </a:rPr>
              <a:t>PNAD 2022 – 2025 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000" spc="-1" dirty="0">
              <a:latin typeface="Marianne" panose="02000000000000000000" pitchFamily="50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000" b="0" strike="noStrike" spc="-1" dirty="0">
              <a:latin typeface="Marianne" panose="02000000000000000000" pitchFamily="50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000" spc="-1" dirty="0">
              <a:latin typeface="Marianne" panose="02000000000000000000" pitchFamily="50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000" b="0" strike="noStrike" spc="-1" dirty="0">
              <a:latin typeface="Marianne" panose="02000000000000000000" pitchFamily="50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latin typeface="Marianne" panose="02000000000000000000" pitchFamily="50" charset="0"/>
              </a:rPr>
              <a:t>SBA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B6CFF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Un contexte favorable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4" name="Espace réservé du texte 1"/>
          <p:cNvSpPr/>
          <p:nvPr/>
        </p:nvSpPr>
        <p:spPr>
          <a:xfrm>
            <a:off x="586800" y="900000"/>
            <a:ext cx="8411760" cy="279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92160">
              <a:lnSpc>
                <a:spcPct val="9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  <a:p>
            <a:pPr marL="92160">
              <a:lnSpc>
                <a:spcPct val="9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6" name="Rectangle 4"/>
          <p:cNvSpPr/>
          <p:nvPr/>
        </p:nvSpPr>
        <p:spPr>
          <a:xfrm>
            <a:off x="-359760" y="1630378"/>
            <a:ext cx="12080160" cy="41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fr-FR" sz="2000" b="0" strike="noStrike" spc="-1">
              <a:latin typeface="Arial"/>
            </a:endParaRPr>
          </a:p>
          <a:p>
            <a:pPr marL="92160">
              <a:lnSpc>
                <a:spcPct val="100000"/>
              </a:lnSpc>
              <a:buNone/>
              <a:tabLst>
                <a:tab pos="0" algn="l"/>
              </a:tabLst>
            </a:pPr>
            <a:endParaRPr lang="fr-FR" sz="1800" b="0" strike="noStrike" spc="-1">
              <a:latin typeface="Arial"/>
            </a:endParaRPr>
          </a:p>
          <a:p>
            <a:pPr marL="92160">
              <a:lnSpc>
                <a:spcPct val="100000"/>
              </a:lnSpc>
              <a:buNone/>
              <a:tabLst>
                <a:tab pos="0" algn="l"/>
              </a:tabLst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47" name="ZoneTexte 22"/>
          <p:cNvSpPr/>
          <p:nvPr/>
        </p:nvSpPr>
        <p:spPr>
          <a:xfrm flipH="1">
            <a:off x="180720" y="3499920"/>
            <a:ext cx="120801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148" name="PlaceHolder 1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49" name="ZoneTexte 23"/>
          <p:cNvSpPr/>
          <p:nvPr/>
        </p:nvSpPr>
        <p:spPr>
          <a:xfrm flipH="1">
            <a:off x="180720" y="967680"/>
            <a:ext cx="10495440" cy="283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pic>
        <p:nvPicPr>
          <p:cNvPr id="4" name="Picture 2" descr="Le Plan national pour des achats durables (PNAD) 2022-2025 | Ambition ESS">
            <a:extLst>
              <a:ext uri="{FF2B5EF4-FFF2-40B4-BE49-F238E27FC236}">
                <a16:creationId xmlns:a16="http://schemas.microsoft.com/office/drawing/2014/main" id="{28CC4294-D704-1313-D59C-7648CD6A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9EAEA"/>
              </a:clrFrom>
              <a:clrTo>
                <a:srgbClr val="E9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75" y="3999421"/>
            <a:ext cx="2074337" cy="204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i Climat et Résilience, entre objectifs ambitieux pour la planification  et prise en compte globale des enjeux liés au changement climatique -  Quimper Cornouaille Developpement">
            <a:extLst>
              <a:ext uri="{FF2B5EF4-FFF2-40B4-BE49-F238E27FC236}">
                <a16:creationId xmlns:a16="http://schemas.microsoft.com/office/drawing/2014/main" id="{35EA948A-4013-F649-21D6-A2B9B236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70" y="1493812"/>
            <a:ext cx="1998313" cy="19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904C06-96FB-C7C5-5850-670E87506BE6}"/>
              </a:ext>
            </a:extLst>
          </p:cNvPr>
          <p:cNvSpPr txBox="1"/>
          <p:nvPr/>
        </p:nvSpPr>
        <p:spPr>
          <a:xfrm>
            <a:off x="4297761" y="3492125"/>
            <a:ext cx="2599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Marianne Light" panose="02000000000000000000"/>
              </a:rPr>
              <a:t>30% (22,3%)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D03BC9-C7DD-960B-D8E0-C9BD67EBB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562" y="2609482"/>
            <a:ext cx="787199" cy="7917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29937E-08FC-18C1-32F3-0B35BD03DD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5617" y="3387832"/>
            <a:ext cx="749787" cy="7359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B59BF3-8C50-3D95-6D40-1D50CB18BAEE}"/>
              </a:ext>
            </a:extLst>
          </p:cNvPr>
          <p:cNvSpPr txBox="1"/>
          <p:nvPr/>
        </p:nvSpPr>
        <p:spPr>
          <a:xfrm>
            <a:off x="4297761" y="2737607"/>
            <a:ext cx="2599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Marianne Light" panose="02000000000000000000"/>
              </a:rPr>
              <a:t>100% (29,2%)</a:t>
            </a:r>
          </a:p>
        </p:txBody>
      </p:sp>
      <p:pic>
        <p:nvPicPr>
          <p:cNvPr id="9" name="Image 8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D33FE96F-4AF9-19C2-8F0F-8EBC94D16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868" y="4172142"/>
            <a:ext cx="2212584" cy="75406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A6D7B57-DC13-7B34-9CB9-BE6412CC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60566" y="4174819"/>
            <a:ext cx="4434234" cy="248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B6CFF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Les outils de l’achat socialement responsable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7" name="ZoneTexte 22"/>
          <p:cNvSpPr/>
          <p:nvPr/>
        </p:nvSpPr>
        <p:spPr>
          <a:xfrm flipH="1">
            <a:off x="180720" y="3499920"/>
            <a:ext cx="120801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148" name="PlaceHolder 1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4FD9BC5-511A-AAF1-97A4-05DEC0E1976A}"/>
              </a:ext>
            </a:extLst>
          </p:cNvPr>
          <p:cNvGraphicFramePr>
            <a:graphicFrameLocks noGrp="1"/>
          </p:cNvGraphicFramePr>
          <p:nvPr/>
        </p:nvGraphicFramePr>
        <p:xfrm>
          <a:off x="326160" y="957770"/>
          <a:ext cx="9400348" cy="383463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73120">
                  <a:extLst>
                    <a:ext uri="{9D8B030D-6E8A-4147-A177-3AD203B41FA5}">
                      <a16:colId xmlns:a16="http://schemas.microsoft.com/office/drawing/2014/main" val="302482366"/>
                    </a:ext>
                  </a:extLst>
                </a:gridCol>
                <a:gridCol w="5727228">
                  <a:extLst>
                    <a:ext uri="{9D8B030D-6E8A-4147-A177-3AD203B41FA5}">
                      <a16:colId xmlns:a16="http://schemas.microsoft.com/office/drawing/2014/main" val="1364025882"/>
                    </a:ext>
                  </a:extLst>
                </a:gridCol>
              </a:tblGrid>
              <a:tr h="443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latin typeface="Marianne" panose="02000000000000000000" pitchFamily="50" charset="0"/>
                        </a:rPr>
                        <a:t>L’achat de prestation d’insertion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R2123-1, 3 et 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377056"/>
                  </a:ext>
                </a:extLst>
              </a:tr>
              <a:tr h="354662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Marianne" panose="02000000000000000000" pitchFamily="50" charset="0"/>
                        </a:rPr>
                        <a:t>Les marchés</a:t>
                      </a:r>
                      <a:r>
                        <a:rPr lang="fr-FR" sz="1600" baseline="0" dirty="0">
                          <a:latin typeface="Marianne" panose="02000000000000000000" pitchFamily="50" charset="0"/>
                        </a:rPr>
                        <a:t> réservés</a:t>
                      </a:r>
                      <a:endParaRPr lang="fr-FR" sz="1600" dirty="0">
                        <a:latin typeface="Marianne" panose="02000000000000000000" pitchFamily="50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Marianne" panose="02000000000000000000" pitchFamily="50" charset="0"/>
                        </a:rPr>
                        <a:t>Structures du handicap : 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L2113-12 et L3113-1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658867"/>
                  </a:ext>
                </a:extLst>
              </a:tr>
              <a:tr h="354662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Marianne" panose="02000000000000000000" pitchFamily="50" charset="0"/>
                        </a:rPr>
                        <a:t>SIAE :</a:t>
                      </a:r>
                      <a:r>
                        <a:rPr lang="fr-FR" sz="1600" baseline="0" dirty="0"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L2113-13 et L3113-2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074472"/>
                  </a:ext>
                </a:extLst>
              </a:tr>
              <a:tr h="17733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  <a:latin typeface="Marianne" panose="02000000000000000000" pitchFamily="50" charset="0"/>
                        </a:rPr>
                        <a:t>ESS</a:t>
                      </a:r>
                      <a:r>
                        <a:rPr lang="fr-FR" sz="1600" dirty="0">
                          <a:latin typeface="Marianne" panose="02000000000000000000" pitchFamily="50" charset="0"/>
                        </a:rPr>
                        <a:t> :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L2113-15 et 16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455695"/>
                  </a:ext>
                </a:extLst>
              </a:tr>
              <a:tr h="177331">
                <a:tc vMerge="1">
                  <a:txBody>
                    <a:bodyPr/>
                    <a:lstStyle/>
                    <a:p>
                      <a:endParaRPr lang="fr-R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Marianne" panose="02000000000000000000" pitchFamily="50" charset="0"/>
                        </a:rPr>
                        <a:t>Pénitentiaire :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L2113-13-1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984184"/>
                  </a:ext>
                </a:extLst>
              </a:tr>
              <a:tr h="24538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latin typeface="Marianne" panose="02000000000000000000" pitchFamily="50" charset="0"/>
                        </a:rPr>
                        <a:t>La clause sociale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Marianne" panose="02000000000000000000" pitchFamily="50" charset="0"/>
                        </a:rPr>
                        <a:t>Insertion :</a:t>
                      </a:r>
                      <a:r>
                        <a:rPr lang="fr-FR" sz="1600" dirty="0">
                          <a:solidFill>
                            <a:srgbClr val="4D86A1"/>
                          </a:solidFill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L2112-2 et 4 et L3114-2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10187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>
                        <a:latin typeface="Gobold Thin Light" panose="020005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Marianne" panose="02000000000000000000" pitchFamily="50" charset="0"/>
                        </a:rPr>
                        <a:t>Formation</a:t>
                      </a:r>
                      <a:r>
                        <a:rPr lang="fr-FR" sz="1600" dirty="0">
                          <a:solidFill>
                            <a:srgbClr val="595959"/>
                          </a:solidFill>
                          <a:latin typeface="Marianne" panose="02000000000000000000" pitchFamily="50" charset="0"/>
                        </a:rPr>
                        <a:t> :</a:t>
                      </a:r>
                      <a:r>
                        <a:rPr lang="fr-FR" sz="1600" dirty="0">
                          <a:solidFill>
                            <a:srgbClr val="4D86A1"/>
                          </a:solidFill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L2112-2 et 4 et L3114-2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39621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>
                        <a:latin typeface="Gobold Thin Light" panose="020005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Marianne" panose="02000000000000000000" pitchFamily="50" charset="0"/>
                        </a:rPr>
                        <a:t>Ega-conditionnalité :</a:t>
                      </a:r>
                      <a:r>
                        <a:rPr lang="fr-FR" sz="16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L2112-2 et 4 et L3114-2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565252"/>
                  </a:ext>
                </a:extLst>
              </a:tr>
              <a:tr h="251530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Marianne" panose="02000000000000000000" pitchFamily="50" charset="0"/>
                        </a:rPr>
                        <a:t>Le critère de</a:t>
                      </a:r>
                      <a:r>
                        <a:rPr lang="fr-FR" sz="1600" baseline="0" dirty="0">
                          <a:latin typeface="Marianne" panose="02000000000000000000" pitchFamily="50" charset="0"/>
                        </a:rPr>
                        <a:t> jugement des offres</a:t>
                      </a:r>
                      <a:endParaRPr lang="fr-FR" sz="1600" dirty="0">
                        <a:latin typeface="Marianne" panose="02000000000000000000" pitchFamily="50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L2152-7 et 8 et L3124-5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070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Marianne" panose="02000000000000000000" pitchFamily="50" charset="0"/>
                        </a:rPr>
                        <a:t>SPASER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Article L2111-3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991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Marianne" panose="02000000000000000000" pitchFamily="50" charset="0"/>
                        </a:rPr>
                        <a:t>Commerce équitable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2F4077"/>
                          </a:solidFill>
                          <a:latin typeface="Marianne" panose="02000000000000000000" pitchFamily="50" charset="0"/>
                        </a:rPr>
                        <a:t>La loi du 28 février 2017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909121"/>
                  </a:ext>
                </a:extLst>
              </a:tr>
            </a:tbl>
          </a:graphicData>
        </a:graphic>
      </p:graphicFrame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500FE2E0-20F9-0BAD-80FB-E82A18CD6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56769"/>
              </p:ext>
            </p:extLst>
          </p:nvPr>
        </p:nvGraphicFramePr>
        <p:xfrm>
          <a:off x="5605676" y="3911719"/>
          <a:ext cx="6244684" cy="381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" name="Picture 2" descr="RÃ©sultat de recherche d'images pour &quot;flÃ¨che progression&quot;">
            <a:extLst>
              <a:ext uri="{FF2B5EF4-FFF2-40B4-BE49-F238E27FC236}">
                <a16:creationId xmlns:a16="http://schemas.microsoft.com/office/drawing/2014/main" id="{A43EA978-7351-7D06-9AA7-47E678B59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737373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7151534" y="5331475"/>
            <a:ext cx="4989666" cy="14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87EED86-8944-7F0A-F3E6-211CEBD11BA6}"/>
              </a:ext>
            </a:extLst>
          </p:cNvPr>
          <p:cNvSpPr txBox="1"/>
          <p:nvPr/>
        </p:nvSpPr>
        <p:spPr>
          <a:xfrm>
            <a:off x="9594973" y="5871167"/>
            <a:ext cx="2467254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C5774"/>
                </a:solidFill>
                <a:effectLst/>
                <a:uLnTx/>
                <a:uFillTx/>
                <a:latin typeface="Marianne" panose="02000000000000000000" pitchFamily="50" charset="0"/>
              </a:rPr>
              <a:t>Capacité d’évoluer avec autonomie sur le marché du travail</a:t>
            </a:r>
          </a:p>
        </p:txBody>
      </p:sp>
      <p:pic>
        <p:nvPicPr>
          <p:cNvPr id="24" name="Picture 2" descr="Comprendre la commande publique">
            <a:extLst>
              <a:ext uri="{FF2B5EF4-FFF2-40B4-BE49-F238E27FC236}">
                <a16:creationId xmlns:a16="http://schemas.microsoft.com/office/drawing/2014/main" id="{370CD87E-EB92-6B68-48CF-94210191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759" y="1454812"/>
            <a:ext cx="2043521" cy="222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4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F4F6F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Le BTP moteur de l’ASR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4BB1D49-F1E0-3E9C-B6F8-F2D5F444F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197"/>
          <a:stretch/>
        </p:blipFill>
        <p:spPr>
          <a:xfrm>
            <a:off x="341640" y="829603"/>
            <a:ext cx="5830114" cy="259412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BEB1C57-32C9-533B-273D-2F8E11E9F6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189"/>
          <a:stretch/>
        </p:blipFill>
        <p:spPr>
          <a:xfrm>
            <a:off x="4808175" y="3700723"/>
            <a:ext cx="7017364" cy="24241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FC9492E-32D0-8482-CE5B-6C5D6AEB8D6E}"/>
              </a:ext>
            </a:extLst>
          </p:cNvPr>
          <p:cNvSpPr txBox="1"/>
          <p:nvPr/>
        </p:nvSpPr>
        <p:spPr>
          <a:xfrm>
            <a:off x="341640" y="3423724"/>
            <a:ext cx="5830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1200" dirty="0">
                <a:latin typeface="Marianne" panose="02000000000000000000" pitchFamily="50" charset="0"/>
              </a:rPr>
              <a:t>Evolution du nombre de marchés de travaux (en ETP)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DBD3745-71DE-C0DD-4831-0B7D947A9CDA}"/>
              </a:ext>
            </a:extLst>
          </p:cNvPr>
          <p:cNvSpPr txBox="1"/>
          <p:nvPr/>
        </p:nvSpPr>
        <p:spPr>
          <a:xfrm>
            <a:off x="5100256" y="6124853"/>
            <a:ext cx="6433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1200" dirty="0">
                <a:latin typeface="Marianne" panose="02000000000000000000" pitchFamily="50" charset="0"/>
              </a:rPr>
              <a:t>Historique de la répartition de la clause par grand secteur d’activité</a:t>
            </a:r>
          </a:p>
        </p:txBody>
      </p:sp>
      <p:pic>
        <p:nvPicPr>
          <p:cNvPr id="4098" name="Picture 2" descr="Alliance Villes Emploi">
            <a:extLst>
              <a:ext uri="{FF2B5EF4-FFF2-40B4-BE49-F238E27FC236}">
                <a16:creationId xmlns:a16="http://schemas.microsoft.com/office/drawing/2014/main" id="{2FD5E930-3B74-D0EF-5673-65544D85A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11" y="1333942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11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F4F6F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Le BTP moteur de l’ASR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9F48B76-A4A1-5289-A286-56CC5BFD09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428"/>
          <a:stretch/>
        </p:blipFill>
        <p:spPr>
          <a:xfrm>
            <a:off x="1413267" y="908958"/>
            <a:ext cx="6172145" cy="459214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6AB02CA-A71F-DA1C-79EF-F2A2728431A4}"/>
              </a:ext>
            </a:extLst>
          </p:cNvPr>
          <p:cNvSpPr txBox="1"/>
          <p:nvPr/>
        </p:nvSpPr>
        <p:spPr>
          <a:xfrm>
            <a:off x="660830" y="5501103"/>
            <a:ext cx="7677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1200" dirty="0">
                <a:latin typeface="Marianne" panose="02000000000000000000" pitchFamily="50" charset="0"/>
              </a:rPr>
              <a:t>Répartition des contrats de travail et des ETP pour les 4 secteurs professionnels les plus représentés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B21399-D17B-736A-3C2B-C30BF2180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3545" y="1440000"/>
            <a:ext cx="3011870" cy="42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F4F6F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4) Le BTP moteur de l’ASR</a:t>
            </a:r>
            <a:endParaRPr lang="fr-FR" sz="2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28080" cy="34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8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6AB02CA-A71F-DA1C-79EF-F2A2728431A4}"/>
              </a:ext>
            </a:extLst>
          </p:cNvPr>
          <p:cNvSpPr txBox="1"/>
          <p:nvPr/>
        </p:nvSpPr>
        <p:spPr>
          <a:xfrm>
            <a:off x="98323" y="3848591"/>
            <a:ext cx="11946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latin typeface="Marianne" panose="02000000000000000000" pitchFamily="50" charset="0"/>
              </a:rPr>
              <a:t>La grande majorité des ETP d’insertion (59,61%) sont réalisés sur des activités de travaux et de gros œuvre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latin typeface="Marianne" panose="02000000000000000000" pitchFamily="50" charset="0"/>
            </a:endParaRPr>
          </a:p>
          <a:p>
            <a:r>
              <a:rPr lang="fr-FR" dirty="0">
                <a:latin typeface="Marianne" panose="02000000000000000000" pitchFamily="50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latin typeface="Marianne" panose="02000000000000000000" pitchFamily="50" charset="0"/>
              </a:rPr>
              <a:t>Presque tous les autres ETP d’insertion (32,79%) sont réalisés sur des activités de second œuvre.</a:t>
            </a:r>
            <a:endParaRPr lang="fr-RE" dirty="0">
              <a:latin typeface="Marianne" panose="02000000000000000000" pitchFamily="50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50FFD8-8902-194A-9B36-BEF8E0312C7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ECEC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6159" y="1046609"/>
            <a:ext cx="9479101" cy="24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2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1"/>
          <p:cNvSpPr/>
          <p:nvPr/>
        </p:nvSpPr>
        <p:spPr>
          <a:xfrm>
            <a:off x="326160" y="196200"/>
            <a:ext cx="9478800" cy="521766"/>
          </a:xfrm>
          <a:prstGeom prst="rect">
            <a:avLst/>
          </a:prstGeom>
          <a:solidFill>
            <a:srgbClr val="D1B78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4) </a:t>
            </a:r>
            <a:r>
              <a:rPr lang="fr-FR" sz="2800" b="0" strike="noStrike" spc="-1" dirty="0">
                <a:solidFill>
                  <a:srgbClr val="000000"/>
                </a:solidFill>
                <a:latin typeface="Marianne"/>
                <a:ea typeface="DejaVu Sans"/>
              </a:rPr>
              <a:t>Formation Intégrée au Travail</a:t>
            </a:r>
            <a:endParaRPr lang="fr-FR" sz="2800" b="0" strike="noStrike" spc="-1" dirty="0">
              <a:latin typeface="Arial"/>
            </a:endParaRPr>
          </a:p>
        </p:txBody>
      </p:sp>
      <p:pic>
        <p:nvPicPr>
          <p:cNvPr id="143" name="Image 9"/>
          <p:cNvPicPr/>
          <p:nvPr/>
        </p:nvPicPr>
        <p:blipFill>
          <a:blip r:embed="rId3"/>
          <a:stretch/>
        </p:blipFill>
        <p:spPr>
          <a:xfrm>
            <a:off x="10389480" y="-231"/>
            <a:ext cx="1802520" cy="1369800"/>
          </a:xfrm>
          <a:prstGeom prst="rect">
            <a:avLst/>
          </a:prstGeom>
          <a:ln w="0">
            <a:noFill/>
          </a:ln>
        </p:spPr>
      </p:pic>
      <p:sp>
        <p:nvSpPr>
          <p:cNvPr id="145" name="Espace réservé du texte 2"/>
          <p:cNvSpPr/>
          <p:nvPr/>
        </p:nvSpPr>
        <p:spPr>
          <a:xfrm>
            <a:off x="341640" y="1440000"/>
            <a:ext cx="8268840" cy="31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RE"/>
          </a:p>
        </p:txBody>
      </p:sp>
      <p:sp>
        <p:nvSpPr>
          <p:cNvPr id="148" name="PlaceHolder 1"/>
          <p:cNvSpPr>
            <a:spLocks noGrp="1"/>
          </p:cNvSpPr>
          <p:nvPr>
            <p:ph type="sldNum" idx="5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542AD8-A993-465B-B3E5-EFE8245BF71D}" type="slidenum">
              <a:rPr lang="fr-FR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C39B4A89-CE9E-8FC1-CC78-8755359D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" y="6210031"/>
            <a:ext cx="1072638" cy="523447"/>
          </a:xfrm>
          <a:prstGeom prst="rect">
            <a:avLst/>
          </a:prstGeom>
        </p:spPr>
      </p:pic>
      <p:pic>
        <p:nvPicPr>
          <p:cNvPr id="3" name="Image 2" descr="Une image contenant Police, Graphique, logo, capture d’écran&#10;&#10;Description générée automatiquement">
            <a:extLst>
              <a:ext uri="{FF2B5EF4-FFF2-40B4-BE49-F238E27FC236}">
                <a16:creationId xmlns:a16="http://schemas.microsoft.com/office/drawing/2014/main" id="{48B10BA8-9FD0-9891-AECB-CFEFA761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7" y="6210030"/>
            <a:ext cx="1764528" cy="496409"/>
          </a:xfrm>
          <a:prstGeom prst="rect">
            <a:avLst/>
          </a:prstGeom>
        </p:spPr>
      </p:pic>
      <p:pic>
        <p:nvPicPr>
          <p:cNvPr id="2050" name="Picture 2" descr="Action de Formation Intégrée au Travail (FIT) - La clause verte">
            <a:extLst>
              <a:ext uri="{FF2B5EF4-FFF2-40B4-BE49-F238E27FC236}">
                <a16:creationId xmlns:a16="http://schemas.microsoft.com/office/drawing/2014/main" id="{E30E846D-C40D-9F36-C7C2-0C52D47D7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8781" r="9375" b="18155"/>
          <a:stretch/>
        </p:blipFill>
        <p:spPr bwMode="auto">
          <a:xfrm>
            <a:off x="6870832" y="3223637"/>
            <a:ext cx="5165456" cy="28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87ADF52D-C094-56E2-F134-D57FE7755C6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41640" y="1604520"/>
            <a:ext cx="11508720" cy="2878990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Marianne" panose="02000000000000000000" pitchFamily="50" charset="0"/>
              </a:rPr>
              <a:t>La Formation Intégrée au Travail (FIT), développée dans les Hauts de France, permet le développement des compétences des professionnels du bâtiment relatives :</a:t>
            </a:r>
          </a:p>
          <a:p>
            <a:pPr marL="1080000"/>
            <a:r>
              <a:rPr lang="fr-FR" dirty="0">
                <a:latin typeface="Marianne" panose="02000000000000000000" pitchFamily="50" charset="0"/>
              </a:rPr>
              <a:t>À la performance énergétique </a:t>
            </a:r>
          </a:p>
          <a:p>
            <a:pPr marL="1080000"/>
            <a:r>
              <a:rPr lang="fr-FR" dirty="0">
                <a:latin typeface="Marianne" panose="02000000000000000000" pitchFamily="50" charset="0"/>
              </a:rPr>
              <a:t>Aux impacts environnementaux </a:t>
            </a:r>
          </a:p>
        </p:txBody>
      </p:sp>
    </p:spTree>
    <p:extLst>
      <p:ext uri="{BB962C8B-B14F-4D97-AF65-F5344CB8AC3E}">
        <p14:creationId xmlns:p14="http://schemas.microsoft.com/office/powerpoint/2010/main" val="152858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</TotalTime>
  <Words>903</Words>
  <Application>Microsoft Office PowerPoint</Application>
  <PresentationFormat>Grand écran</PresentationFormat>
  <Paragraphs>129</Paragraphs>
  <Slides>13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Aptos</vt:lpstr>
      <vt:lpstr>Arial</vt:lpstr>
      <vt:lpstr>Calibri</vt:lpstr>
      <vt:lpstr>Marianne</vt:lpstr>
      <vt:lpstr>Marianne Light</vt:lpstr>
      <vt:lpstr>Symbol</vt:lpstr>
      <vt:lpstr>Times New Roman</vt:lpstr>
      <vt:lpstr>Wingdings</vt:lpstr>
      <vt:lpstr>Office Theme</vt:lpstr>
      <vt:lpstr>Office Theme</vt:lpstr>
      <vt:lpstr>HCCP BTP    le 25 septembre 2024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Échanges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commande publique départementale dans le secteur du BTP</dc:title>
  <dc:subject/>
  <dc:creator>Melanie RIBES</dc:creator>
  <dc:description/>
  <cp:lastModifiedBy>Raphaël Serrier</cp:lastModifiedBy>
  <cp:revision>401</cp:revision>
  <cp:lastPrinted>2024-09-18T15:31:41Z</cp:lastPrinted>
  <dcterms:created xsi:type="dcterms:W3CDTF">2024-03-08T05:22:56Z</dcterms:created>
  <dcterms:modified xsi:type="dcterms:W3CDTF">2024-09-20T06:48:22Z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Grand écran</vt:lpwstr>
  </property>
  <property fmtid="{D5CDD505-2E9C-101B-9397-08002B2CF9AE}" pid="4" name="Slides">
    <vt:i4>16</vt:i4>
  </property>
</Properties>
</file>